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Proxima Nova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roximaNov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roximaNova-italic.fntdata"/><Relationship Id="rId12" Type="http://schemas.openxmlformats.org/officeDocument/2006/relationships/slide" Target="slides/slide7.xml"/><Relationship Id="rId34" Type="http://schemas.openxmlformats.org/officeDocument/2006/relationships/font" Target="fonts/ProximaNov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ProximaNova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9306353a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9306353a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9306353a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9306353a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9306353a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9306353a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9306353a9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9306353a9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need to spend time on ER, BA &amp; WS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9306353a9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9306353a9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9306353a9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9306353a9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9306353a9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9306353a9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9306353a9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9306353a9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9306353a9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9306353a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9306353a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9306353a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9306353a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9306353a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9306353a9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9306353a9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9306353a9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9306353a9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9306353a9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9306353a9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9306353a9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9306353a9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9306353a9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9306353a9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9306353a9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9306353a9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9306353a9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9306353a9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9306353a9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9306353a9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Least dimens with highest </a:t>
            </a:r>
            <a:r>
              <a:rPr lang="en-GB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Explained Var.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9306353a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9306353a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9306353a9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9306353a9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9306353a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9306353a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9306353a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9306353a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9306353a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9306353a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9306353a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9306353a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9306353a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9306353a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Randomly Wired Networks are on the rise, have we been creating wrong Networks all along?</a:t>
            </a:r>
            <a:endParaRPr sz="38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CSE 598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Mudit Verma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Theme 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Are graphs scoring high on accuracy leaderboard random?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IMPLEMENTATION : 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230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-GB" sz="2000">
                <a:solidFill>
                  <a:srgbClr val="000000"/>
                </a:solidFill>
              </a:rPr>
              <a:t>Random Graph Generation (R)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-GB" sz="2000">
                <a:solidFill>
                  <a:srgbClr val="000000"/>
                </a:solidFill>
              </a:rPr>
              <a:t>R -&gt; DAG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-GB" sz="2000">
                <a:solidFill>
                  <a:srgbClr val="000000"/>
                </a:solidFill>
              </a:rPr>
              <a:t>R -&gt; G (Neural Network)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-GB" sz="2000">
                <a:solidFill>
                  <a:srgbClr val="000000"/>
                </a:solidFill>
              </a:rPr>
              <a:t>Train &amp; Test 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/>
        </p:nvSpPr>
        <p:spPr>
          <a:xfrm>
            <a:off x="4208600" y="1216950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Proxima Nova"/>
                <a:ea typeface="Proxima Nova"/>
                <a:cs typeface="Proxima Nova"/>
                <a:sym typeface="Proxima Nova"/>
              </a:rPr>
              <a:t>Markov Chain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IMPLEMENTATION : 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230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b="1" lang="en-GB" sz="2000">
                <a:solidFill>
                  <a:srgbClr val="000000"/>
                </a:solidFill>
              </a:rPr>
              <a:t>Random Graph Generation (R)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DAG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G (Neural Network)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Train &amp; Test </a:t>
            </a:r>
            <a:endParaRPr sz="2000">
              <a:solidFill>
                <a:srgbClr val="B7B7B7"/>
              </a:solidFill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3895925" y="3093050"/>
            <a:ext cx="5745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7411625" y="3096675"/>
            <a:ext cx="5745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" name="Google Shape;134;p24"/>
          <p:cNvCxnSpPr/>
          <p:nvPr/>
        </p:nvCxnSpPr>
        <p:spPr>
          <a:xfrm flipH="1" rot="-5400000">
            <a:off x="5939241" y="1623970"/>
            <a:ext cx="3600" cy="3109500"/>
          </a:xfrm>
          <a:prstGeom prst="curvedConnector3">
            <a:avLst>
              <a:gd fmla="val -20067221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24"/>
          <p:cNvCxnSpPr/>
          <p:nvPr/>
        </p:nvCxnSpPr>
        <p:spPr>
          <a:xfrm flipH="1" rot="-5400000">
            <a:off x="5939241" y="1852570"/>
            <a:ext cx="3600" cy="3109500"/>
          </a:xfrm>
          <a:prstGeom prst="curvedConnector3">
            <a:avLst>
              <a:gd fmla="val 336251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4"/>
          <p:cNvCxnSpPr/>
          <p:nvPr/>
        </p:nvCxnSpPr>
        <p:spPr>
          <a:xfrm flipH="1" rot="-5400000">
            <a:off x="5939241" y="2004970"/>
            <a:ext cx="3600" cy="3109500"/>
          </a:xfrm>
          <a:prstGeom prst="curvedConnector3">
            <a:avLst>
              <a:gd fmla="val 20759862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24"/>
          <p:cNvSpPr txBox="1"/>
          <p:nvPr/>
        </p:nvSpPr>
        <p:spPr>
          <a:xfrm>
            <a:off x="5171450" y="2033375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Swap Edge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4884400" y="4229650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Add/Remove Edge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4859900" y="3036650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Add/Remove Node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3625600" y="2391000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Stay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1" name="Google Shape;141;p24"/>
          <p:cNvCxnSpPr>
            <a:stCxn id="132" idx="4"/>
            <a:endCxn id="132" idx="0"/>
          </p:cNvCxnSpPr>
          <p:nvPr/>
        </p:nvCxnSpPr>
        <p:spPr>
          <a:xfrm rot="-5400000">
            <a:off x="3897125" y="3379100"/>
            <a:ext cx="572700" cy="600"/>
          </a:xfrm>
          <a:prstGeom prst="curvedConnector5">
            <a:avLst>
              <a:gd fmla="val -41579" name="adj1"/>
              <a:gd fmla="val -91541667" name="adj2"/>
              <a:gd fmla="val 141579" name="adj3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/>
        </p:nvSpPr>
        <p:spPr>
          <a:xfrm>
            <a:off x="4208600" y="1216950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Proxima Nova"/>
                <a:ea typeface="Proxima Nova"/>
                <a:cs typeface="Proxima Nova"/>
                <a:sym typeface="Proxima Nova"/>
              </a:rPr>
              <a:t>Erdos-Reyni 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Graph with N Nodes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Edge with Prob. 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IMPLEMENTATION : 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152475"/>
            <a:ext cx="230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b="1" lang="en-GB" sz="2000">
                <a:solidFill>
                  <a:srgbClr val="000000"/>
                </a:solidFill>
              </a:rPr>
              <a:t>Random Graph Generation (R)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DAG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G (Neural Network)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Train &amp; Test </a:t>
            </a:r>
            <a:endParaRPr sz="20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/>
        </p:nvSpPr>
        <p:spPr>
          <a:xfrm>
            <a:off x="4208600" y="1216950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Proxima Nova"/>
                <a:ea typeface="Proxima Nova"/>
                <a:cs typeface="Proxima Nova"/>
                <a:sym typeface="Proxima Nova"/>
              </a:rPr>
              <a:t>Barabasi-Albert Model </a:t>
            </a:r>
            <a:br>
              <a:rPr lang="en-GB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(1 ≤ M &lt; N). M nodes without edges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Add new nodes with M new edges.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Graph has M ∗ (N −M) edges.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IMPLEMENTATION : 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152475"/>
            <a:ext cx="230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b="1" lang="en-GB" sz="2000">
                <a:solidFill>
                  <a:srgbClr val="000000"/>
                </a:solidFill>
              </a:rPr>
              <a:t>Random Graph Generation (R)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DAG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G (Neural Network)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Train &amp; Test </a:t>
            </a:r>
            <a:endParaRPr sz="20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/>
        </p:nvSpPr>
        <p:spPr>
          <a:xfrm>
            <a:off x="4201425" y="1216950"/>
            <a:ext cx="55605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Proxima Nova"/>
                <a:ea typeface="Proxima Nova"/>
                <a:cs typeface="Proxima Nova"/>
                <a:sym typeface="Proxima Nova"/>
              </a:rPr>
              <a:t>Watts-Strogatz Model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N nodes in a ring, each connected to </a:t>
            </a:r>
            <a:br>
              <a:rPr lang="en-GB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(even)K/2 neighbors on both sides.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Rewire with Prob 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Repeated K/2 times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" name="Google Shape;16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IMPLEMENTATION : 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311700" y="1152475"/>
            <a:ext cx="230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b="1" lang="en-GB" sz="2000">
                <a:solidFill>
                  <a:srgbClr val="000000"/>
                </a:solidFill>
              </a:rPr>
              <a:t>Random Graph Generation (R)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DAG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G (Neural Network)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Train &amp; Test </a:t>
            </a:r>
            <a:endParaRPr sz="20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/>
        </p:nvSpPr>
        <p:spPr>
          <a:xfrm>
            <a:off x="4208600" y="1216950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Proxima Nova"/>
                <a:ea typeface="Proxima Nova"/>
                <a:cs typeface="Proxima Nova"/>
                <a:sym typeface="Proxima Nova"/>
              </a:rPr>
              <a:t>Add a Root and Sink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IMPLEMENTATION : </a:t>
            </a:r>
            <a:endParaRPr/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311700" y="1152475"/>
            <a:ext cx="230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b="1" lang="en-GB" sz="2000">
                <a:solidFill>
                  <a:srgbClr val="000000"/>
                </a:solidFill>
              </a:rPr>
              <a:t>Random Graph Generation (R)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DAG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G (Neural Network)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Train &amp; Test </a:t>
            </a:r>
            <a:endParaRPr sz="2000">
              <a:solidFill>
                <a:srgbClr val="B7B7B7"/>
              </a:solidFill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4377650" y="2231050"/>
            <a:ext cx="5745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8"/>
          <p:cNvSpPr/>
          <p:nvPr/>
        </p:nvSpPr>
        <p:spPr>
          <a:xfrm>
            <a:off x="5400500" y="2231050"/>
            <a:ext cx="5745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/>
          <p:nvPr/>
        </p:nvSpPr>
        <p:spPr>
          <a:xfrm>
            <a:off x="6423350" y="2231050"/>
            <a:ext cx="5745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4826000" y="3249950"/>
            <a:ext cx="5745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5975000" y="3204050"/>
            <a:ext cx="5745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5" name="Google Shape;175;p28"/>
          <p:cNvCxnSpPr>
            <a:stCxn id="170" idx="5"/>
            <a:endCxn id="174" idx="1"/>
          </p:cNvCxnSpPr>
          <p:nvPr/>
        </p:nvCxnSpPr>
        <p:spPr>
          <a:xfrm>
            <a:off x="4868016" y="2719880"/>
            <a:ext cx="1191000" cy="567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8"/>
          <p:cNvCxnSpPr>
            <a:stCxn id="171" idx="4"/>
            <a:endCxn id="173" idx="0"/>
          </p:cNvCxnSpPr>
          <p:nvPr/>
        </p:nvCxnSpPr>
        <p:spPr>
          <a:xfrm flipH="1">
            <a:off x="5113250" y="2803750"/>
            <a:ext cx="574500" cy="44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8"/>
          <p:cNvCxnSpPr>
            <a:stCxn id="171" idx="4"/>
            <a:endCxn id="174" idx="7"/>
          </p:cNvCxnSpPr>
          <p:nvPr/>
        </p:nvCxnSpPr>
        <p:spPr>
          <a:xfrm>
            <a:off x="5687750" y="2803750"/>
            <a:ext cx="777600" cy="484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8"/>
          <p:cNvCxnSpPr>
            <a:stCxn id="174" idx="7"/>
            <a:endCxn id="172" idx="4"/>
          </p:cNvCxnSpPr>
          <p:nvPr/>
        </p:nvCxnSpPr>
        <p:spPr>
          <a:xfrm flipH="1" rot="10800000">
            <a:off x="6465366" y="2803720"/>
            <a:ext cx="245100" cy="484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8"/>
          <p:cNvCxnSpPr>
            <a:stCxn id="170" idx="4"/>
            <a:endCxn id="173" idx="0"/>
          </p:cNvCxnSpPr>
          <p:nvPr/>
        </p:nvCxnSpPr>
        <p:spPr>
          <a:xfrm>
            <a:off x="4664900" y="2803750"/>
            <a:ext cx="448500" cy="44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28"/>
          <p:cNvSpPr/>
          <p:nvPr/>
        </p:nvSpPr>
        <p:spPr>
          <a:xfrm>
            <a:off x="7563975" y="1470750"/>
            <a:ext cx="574500" cy="5727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</a:t>
            </a:r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7563975" y="4048600"/>
            <a:ext cx="574500" cy="5727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Out</a:t>
            </a:r>
            <a:endParaRPr sz="1000"/>
          </a:p>
        </p:txBody>
      </p:sp>
      <p:cxnSp>
        <p:nvCxnSpPr>
          <p:cNvPr id="182" name="Google Shape;182;p28"/>
          <p:cNvCxnSpPr>
            <a:stCxn id="170" idx="0"/>
            <a:endCxn id="180" idx="2"/>
          </p:cNvCxnSpPr>
          <p:nvPr/>
        </p:nvCxnSpPr>
        <p:spPr>
          <a:xfrm flipH="1" rot="10800000">
            <a:off x="4664900" y="1757050"/>
            <a:ext cx="2899200" cy="474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8"/>
          <p:cNvCxnSpPr>
            <a:stCxn id="171" idx="0"/>
            <a:endCxn id="180" idx="2"/>
          </p:cNvCxnSpPr>
          <p:nvPr/>
        </p:nvCxnSpPr>
        <p:spPr>
          <a:xfrm flipH="1" rot="10800000">
            <a:off x="5687750" y="1757050"/>
            <a:ext cx="1876200" cy="474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8"/>
          <p:cNvCxnSpPr>
            <a:stCxn id="172" idx="0"/>
            <a:endCxn id="180" idx="2"/>
          </p:cNvCxnSpPr>
          <p:nvPr/>
        </p:nvCxnSpPr>
        <p:spPr>
          <a:xfrm flipH="1" rot="10800000">
            <a:off x="6710600" y="1757050"/>
            <a:ext cx="853500" cy="474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8"/>
          <p:cNvCxnSpPr>
            <a:stCxn id="173" idx="4"/>
            <a:endCxn id="181" idx="2"/>
          </p:cNvCxnSpPr>
          <p:nvPr/>
        </p:nvCxnSpPr>
        <p:spPr>
          <a:xfrm>
            <a:off x="5113250" y="3822650"/>
            <a:ext cx="2450700" cy="512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8"/>
          <p:cNvCxnSpPr>
            <a:stCxn id="174" idx="4"/>
            <a:endCxn id="181" idx="2"/>
          </p:cNvCxnSpPr>
          <p:nvPr/>
        </p:nvCxnSpPr>
        <p:spPr>
          <a:xfrm>
            <a:off x="6262250" y="3776750"/>
            <a:ext cx="1301700" cy="558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IMPLEMENTATION : </a:t>
            </a:r>
            <a:endParaRPr/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311700" y="1152475"/>
            <a:ext cx="230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Random Graph Generation (R)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b="1" lang="en-GB" sz="2000">
                <a:solidFill>
                  <a:srgbClr val="000000"/>
                </a:solidFill>
              </a:rPr>
              <a:t>R -&gt; DAG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G (Neural Network)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Train &amp; Test </a:t>
            </a:r>
            <a:endParaRPr sz="2000">
              <a:solidFill>
                <a:srgbClr val="B7B7B7"/>
              </a:solidFill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3">
            <a:alphaModFix/>
          </a:blip>
          <a:srcRect b="0" l="0" r="0" t="4205"/>
          <a:stretch/>
        </p:blipFill>
        <p:spPr>
          <a:xfrm>
            <a:off x="3062475" y="954975"/>
            <a:ext cx="6081525" cy="409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IMPLEMENTATION : </a:t>
            </a:r>
            <a:endParaRPr/>
          </a:p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311700" y="1152475"/>
            <a:ext cx="230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Random Graph Generation (R)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DAG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b="1" lang="en-GB" sz="2000">
                <a:solidFill>
                  <a:srgbClr val="000000"/>
                </a:solidFill>
              </a:rPr>
              <a:t>R -&gt; G (Neural Network)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Train &amp; Test </a:t>
            </a:r>
            <a:endParaRPr sz="2000">
              <a:solidFill>
                <a:srgbClr val="B7B7B7"/>
              </a:solidFill>
            </a:endParaRPr>
          </a:p>
        </p:txBody>
      </p:sp>
      <p:pic>
        <p:nvPicPr>
          <p:cNvPr id="200" name="Google Shape;200;p30"/>
          <p:cNvPicPr preferRelativeResize="0"/>
          <p:nvPr/>
        </p:nvPicPr>
        <p:blipFill rotWithShape="1">
          <a:blip r:embed="rId3">
            <a:alphaModFix/>
          </a:blip>
          <a:srcRect b="0" l="0" r="0" t="4205"/>
          <a:stretch/>
        </p:blipFill>
        <p:spPr>
          <a:xfrm>
            <a:off x="4858350" y="2163450"/>
            <a:ext cx="4285650" cy="288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3417900" y="1152475"/>
            <a:ext cx="468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-GB" sz="2000">
                <a:solidFill>
                  <a:srgbClr val="000000"/>
                </a:solidFill>
              </a:rPr>
              <a:t>ReLU + Conv + BN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-GB" sz="2000">
                <a:solidFill>
                  <a:srgbClr val="000000"/>
                </a:solidFill>
              </a:rPr>
              <a:t>Handle inChannels / outChannels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-GB" sz="2000">
                <a:solidFill>
                  <a:srgbClr val="000000"/>
                </a:solidFill>
              </a:rPr>
              <a:t>Operations at joints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IMPLEMENTATION : </a:t>
            </a:r>
            <a:endParaRPr/>
          </a:p>
        </p:txBody>
      </p:sp>
      <p:sp>
        <p:nvSpPr>
          <p:cNvPr id="207" name="Google Shape;207;p31"/>
          <p:cNvSpPr txBox="1"/>
          <p:nvPr>
            <p:ph idx="1" type="body"/>
          </p:nvPr>
        </p:nvSpPr>
        <p:spPr>
          <a:xfrm>
            <a:off x="311700" y="1152475"/>
            <a:ext cx="230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Random Graph Generation (R)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DAG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AutoNum type="arabicPeriod"/>
            </a:pPr>
            <a:r>
              <a:rPr lang="en-GB" sz="2000">
                <a:solidFill>
                  <a:srgbClr val="B7B7B7"/>
                </a:solidFill>
              </a:rPr>
              <a:t>R -&gt; G (Neural Network)</a:t>
            </a:r>
            <a:endParaRPr sz="2000">
              <a:solidFill>
                <a:srgbClr val="B7B7B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b="1" lang="en-GB" sz="2000">
                <a:solidFill>
                  <a:srgbClr val="000000"/>
                </a:solidFill>
              </a:rPr>
              <a:t>Train &amp; Test </a:t>
            </a:r>
            <a:endParaRPr b="1" sz="2000">
              <a:solidFill>
                <a:srgbClr val="000000"/>
              </a:solidFill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4208600" y="1216950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Proxima Nova"/>
                <a:ea typeface="Proxima Nova"/>
                <a:cs typeface="Proxima Nova"/>
                <a:sym typeface="Proxima Nova"/>
              </a:rPr>
              <a:t>Experiments 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MNIST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24 MC 	Graphs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12 ER	..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12 BA	..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12 WS 	..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Same </a:t>
            </a: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hyper params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Varying</a:t>
            </a: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 Algorithm priors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/>
              <a:t>Aim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/>
              <a:t>Background &amp; Failed attempt to survey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/>
              <a:t>Perspective of Cognitive Science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/>
              <a:t>Analyze Xie et. al FAIR article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/>
              <a:t>Implementation &amp; Decide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/>
              <a:t>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GB"/>
              <a:t>DIY Stuff</a:t>
            </a:r>
            <a:endParaRPr/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TIMELINE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 </a:t>
            </a:r>
            <a:r>
              <a:rPr lang="en-GB" sz="2000"/>
              <a:t>Accuracy Curves</a:t>
            </a:r>
            <a:endParaRPr sz="2000"/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0050"/>
            <a:ext cx="5205824" cy="311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700" y="1258925"/>
            <a:ext cx="4468876" cy="26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/>
        </p:nvSpPr>
        <p:spPr>
          <a:xfrm>
            <a:off x="853550" y="4124125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MC Graphs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4817375" y="4124125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ER/BA/WS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3549425" y="4521300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roxima Nova"/>
                <a:ea typeface="Proxima Nova"/>
                <a:cs typeface="Proxima Nova"/>
                <a:sym typeface="Proxima Nova"/>
              </a:rPr>
              <a:t>MC &gt; Others?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5957975" y="2974750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roxima Nova"/>
                <a:ea typeface="Proxima Nova"/>
                <a:cs typeface="Proxima Nova"/>
                <a:sym typeface="Proxima Nova"/>
              </a:rPr>
              <a:t>95 - 97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1538100" y="2957725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roxima Nova"/>
                <a:ea typeface="Proxima Nova"/>
                <a:cs typeface="Proxima Nova"/>
                <a:sym typeface="Proxima Nova"/>
              </a:rPr>
              <a:t>96.25 - 97.5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 </a:t>
            </a:r>
            <a:r>
              <a:rPr lang="en-GB" sz="1800"/>
              <a:t>DENSITY, DIAMETER, DEGREE CENTRALITY</a:t>
            </a:r>
            <a:endParaRPr sz="1800"/>
          </a:p>
        </p:txBody>
      </p:sp>
      <p:pic>
        <p:nvPicPr>
          <p:cNvPr id="226" name="Google Shape;226;p33"/>
          <p:cNvPicPr preferRelativeResize="0"/>
          <p:nvPr/>
        </p:nvPicPr>
        <p:blipFill rotWithShape="1">
          <a:blip r:embed="rId3">
            <a:alphaModFix/>
          </a:blip>
          <a:srcRect b="60035" l="0" r="0" t="0"/>
          <a:stretch/>
        </p:blipFill>
        <p:spPr>
          <a:xfrm>
            <a:off x="34075" y="1028950"/>
            <a:ext cx="9033724" cy="14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/>
          <p:cNvPicPr preferRelativeResize="0"/>
          <p:nvPr/>
        </p:nvPicPr>
        <p:blipFill rotWithShape="1">
          <a:blip r:embed="rId4">
            <a:alphaModFix/>
          </a:blip>
          <a:srcRect b="59435" l="0" r="0" t="0"/>
          <a:stretch/>
        </p:blipFill>
        <p:spPr>
          <a:xfrm>
            <a:off x="24875" y="2357975"/>
            <a:ext cx="9033727" cy="155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 rotWithShape="1">
          <a:blip r:embed="rId5">
            <a:alphaModFix/>
          </a:blip>
          <a:srcRect b="57933" l="0" r="0" t="0"/>
          <a:stretch/>
        </p:blipFill>
        <p:spPr>
          <a:xfrm>
            <a:off x="0" y="3530600"/>
            <a:ext cx="9067802" cy="161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/>
          <p:cNvPicPr preferRelativeResize="0"/>
          <p:nvPr/>
        </p:nvPicPr>
        <p:blipFill rotWithShape="1">
          <a:blip r:embed="rId6">
            <a:alphaModFix/>
          </a:blip>
          <a:srcRect b="6555" l="5356" r="88588" t="75320"/>
          <a:stretch/>
        </p:blipFill>
        <p:spPr>
          <a:xfrm>
            <a:off x="8132765" y="2571750"/>
            <a:ext cx="867584" cy="107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33"/>
          <p:cNvCxnSpPr/>
          <p:nvPr/>
        </p:nvCxnSpPr>
        <p:spPr>
          <a:xfrm rot="10800000">
            <a:off x="828200" y="2695800"/>
            <a:ext cx="0" cy="633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3"/>
          <p:cNvCxnSpPr/>
          <p:nvPr/>
        </p:nvCxnSpPr>
        <p:spPr>
          <a:xfrm>
            <a:off x="828200" y="2704325"/>
            <a:ext cx="7039800" cy="498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33"/>
          <p:cNvCxnSpPr/>
          <p:nvPr/>
        </p:nvCxnSpPr>
        <p:spPr>
          <a:xfrm flipH="1" rot="10800000">
            <a:off x="726775" y="3853525"/>
            <a:ext cx="8400" cy="1022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33"/>
          <p:cNvCxnSpPr/>
          <p:nvPr/>
        </p:nvCxnSpPr>
        <p:spPr>
          <a:xfrm>
            <a:off x="735250" y="3887475"/>
            <a:ext cx="2467800" cy="194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33"/>
          <p:cNvCxnSpPr/>
          <p:nvPr/>
        </p:nvCxnSpPr>
        <p:spPr>
          <a:xfrm flipH="1" rot="10800000">
            <a:off x="3202925" y="3845100"/>
            <a:ext cx="1859100" cy="228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3"/>
          <p:cNvCxnSpPr/>
          <p:nvPr/>
        </p:nvCxnSpPr>
        <p:spPr>
          <a:xfrm>
            <a:off x="5129775" y="3828300"/>
            <a:ext cx="3566400" cy="760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33"/>
          <p:cNvCxnSpPr/>
          <p:nvPr/>
        </p:nvCxnSpPr>
        <p:spPr>
          <a:xfrm>
            <a:off x="777500" y="3938175"/>
            <a:ext cx="7774800" cy="70140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33"/>
          <p:cNvCxnSpPr/>
          <p:nvPr/>
        </p:nvCxnSpPr>
        <p:spPr>
          <a:xfrm flipH="1" rot="10800000">
            <a:off x="1073275" y="1322425"/>
            <a:ext cx="3498600" cy="312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33"/>
          <p:cNvCxnSpPr/>
          <p:nvPr/>
        </p:nvCxnSpPr>
        <p:spPr>
          <a:xfrm>
            <a:off x="4588900" y="1322350"/>
            <a:ext cx="3972000" cy="435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 </a:t>
            </a:r>
            <a:r>
              <a:rPr lang="en-GB" sz="2000"/>
              <a:t>MEAN DEGREE</a:t>
            </a:r>
            <a:r>
              <a:rPr lang="en-GB"/>
              <a:t> </a:t>
            </a:r>
            <a:endParaRPr sz="2000"/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7667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34"/>
          <p:cNvCxnSpPr/>
          <p:nvPr/>
        </p:nvCxnSpPr>
        <p:spPr>
          <a:xfrm>
            <a:off x="870450" y="1504275"/>
            <a:ext cx="8400" cy="819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34"/>
          <p:cNvCxnSpPr/>
          <p:nvPr/>
        </p:nvCxnSpPr>
        <p:spPr>
          <a:xfrm>
            <a:off x="887350" y="1487375"/>
            <a:ext cx="1047900" cy="177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4"/>
          <p:cNvCxnSpPr/>
          <p:nvPr/>
        </p:nvCxnSpPr>
        <p:spPr>
          <a:xfrm>
            <a:off x="1943750" y="1664975"/>
            <a:ext cx="6651000" cy="279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8" name="Google Shape;248;p34"/>
          <p:cNvPicPr preferRelativeResize="0"/>
          <p:nvPr/>
        </p:nvPicPr>
        <p:blipFill rotWithShape="1">
          <a:blip r:embed="rId4">
            <a:alphaModFix/>
          </a:blip>
          <a:srcRect b="6555" l="5356" r="88588" t="75320"/>
          <a:stretch/>
        </p:blipFill>
        <p:spPr>
          <a:xfrm>
            <a:off x="8132765" y="2571750"/>
            <a:ext cx="867584" cy="10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 </a:t>
            </a:r>
            <a:r>
              <a:rPr lang="en-GB" sz="2000"/>
              <a:t>VARIANCE</a:t>
            </a:r>
            <a:r>
              <a:rPr lang="en-GB"/>
              <a:t> </a:t>
            </a:r>
            <a:endParaRPr sz="2000"/>
          </a:p>
        </p:txBody>
      </p:sp>
      <p:pic>
        <p:nvPicPr>
          <p:cNvPr id="254" name="Google Shape;25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8" cy="377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5"/>
          <p:cNvPicPr preferRelativeResize="0"/>
          <p:nvPr/>
        </p:nvPicPr>
        <p:blipFill rotWithShape="1">
          <a:blip r:embed="rId4">
            <a:alphaModFix/>
          </a:blip>
          <a:srcRect b="6555" l="5356" r="88588" t="75320"/>
          <a:stretch/>
        </p:blipFill>
        <p:spPr>
          <a:xfrm>
            <a:off x="8132765" y="2571750"/>
            <a:ext cx="867584" cy="10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 txBox="1"/>
          <p:nvPr/>
        </p:nvSpPr>
        <p:spPr>
          <a:xfrm>
            <a:off x="4174800" y="3270550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Proxima Nova"/>
                <a:ea typeface="Proxima Nova"/>
                <a:cs typeface="Proxima Nova"/>
                <a:sym typeface="Proxima Nova"/>
              </a:rPr>
              <a:t>Spread : BA &gt; MC ~ ER &gt; WS 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 </a:t>
            </a:r>
            <a:endParaRPr sz="2000"/>
          </a:p>
        </p:txBody>
      </p:sp>
      <p:pic>
        <p:nvPicPr>
          <p:cNvPr id="262" name="Google Shape;2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15320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6"/>
          <p:cNvPicPr preferRelativeResize="0"/>
          <p:nvPr/>
        </p:nvPicPr>
        <p:blipFill rotWithShape="1">
          <a:blip r:embed="rId4">
            <a:alphaModFix/>
          </a:blip>
          <a:srcRect b="6555" l="5356" r="88588" t="75320"/>
          <a:stretch/>
        </p:blipFill>
        <p:spPr>
          <a:xfrm>
            <a:off x="8132765" y="2571750"/>
            <a:ext cx="867584" cy="10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Random Wiring, Verdict?</a:t>
            </a:r>
            <a:endParaRPr/>
          </a:p>
        </p:txBody>
      </p:sp>
      <p:sp>
        <p:nvSpPr>
          <p:cNvPr id="269" name="Google Shape;269;p37"/>
          <p:cNvSpPr txBox="1"/>
          <p:nvPr>
            <p:ph idx="1" type="body"/>
          </p:nvPr>
        </p:nvSpPr>
        <p:spPr>
          <a:xfrm>
            <a:off x="311700" y="1152475"/>
            <a:ext cx="8520600" cy="16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Cons :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Patterns in Random Graph vs Acc 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Other NAS are better (Use acc. to evolve)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O</a:t>
            </a:r>
            <a:r>
              <a:rPr lang="en-GB" sz="2000"/>
              <a:t>verparameterization 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2400"/>
              <a:t>Pros: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Shatters works claiming to contribute to “architecture” by wiring.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graph properties and the input size -&gt; “goodness" of architecture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>
            <p:ph idx="1" type="body"/>
          </p:nvPr>
        </p:nvSpPr>
        <p:spPr>
          <a:xfrm>
            <a:off x="4641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Bootstrapping : </a:t>
            </a:r>
            <a:r>
              <a:rPr lang="en-GB"/>
              <a:t>Collect “good architectures”, sample graphs conditioned on these.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 sz="2200"/>
              <a:t>Multi Layered Markov Chain : </a:t>
            </a:r>
            <a:br>
              <a:rPr b="1" lang="en-GB"/>
            </a:br>
            <a:r>
              <a:rPr lang="en-GB"/>
              <a:t>Decide Architecture </a:t>
            </a:r>
            <a:br>
              <a:rPr lang="en-GB"/>
            </a:br>
            <a:r>
              <a:rPr lang="en-GB"/>
              <a:t>Decide Mapping / Mapping distribution </a:t>
            </a:r>
            <a:br>
              <a:rPr lang="en-GB"/>
            </a:br>
            <a:r>
              <a:rPr lang="en-GB"/>
              <a:t>Dimension Compatibility? Slow mixing?</a:t>
            </a:r>
            <a:endParaRPr/>
          </a:p>
        </p:txBody>
      </p:sp>
      <p:sp>
        <p:nvSpPr>
          <p:cNvPr id="275" name="Google Shape;27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FUTURE WORK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Importance</a:t>
            </a:r>
            <a:r>
              <a:rPr lang="en-GB"/>
              <a:t> of </a:t>
            </a:r>
            <a:r>
              <a:rPr lang="en-GB"/>
              <a:t>Wiring.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2200"/>
              <a:t>C</a:t>
            </a:r>
            <a:r>
              <a:rPr b="1" lang="en-GB" sz="2200"/>
              <a:t>ritique</a:t>
            </a:r>
            <a:r>
              <a:rPr lang="en-GB" sz="2200"/>
              <a:t>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2200"/>
              <a:t>Experiments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Random graphs are </a:t>
            </a:r>
            <a:r>
              <a:rPr b="1" lang="en-GB" sz="2200"/>
              <a:t>not equal.</a:t>
            </a:r>
            <a:endParaRPr b="1"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2200"/>
              <a:t>Claim : </a:t>
            </a:r>
            <a:br>
              <a:rPr b="1" lang="en-GB" sz="2200"/>
            </a:br>
            <a:r>
              <a:rPr lang="en-GB"/>
              <a:t>Architecture -&gt; image dimensions (amt.info &gt; info)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 </a:t>
            </a:r>
            <a:r>
              <a:rPr lang="en-GB" sz="2000"/>
              <a:t>Neural Architecture Search</a:t>
            </a:r>
            <a:endParaRPr sz="2000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Slow Approaches - RL / RNN / Genetic Algorithms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Weight Sharing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Evolving the network through operators (Morphism)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Generate &amp; Test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 </a:t>
            </a:r>
            <a:r>
              <a:rPr lang="en-GB" sz="2000"/>
              <a:t>Neural Architecture Search</a:t>
            </a:r>
            <a:endParaRPr sz="2000"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GB"/>
              <a:t>Slow Approaches - RL / RNN / Genetic Algorithms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GB"/>
              <a:t>Weight Sharing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GB"/>
              <a:t>Evolving the network through operators (Morphism)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GB"/>
              <a:t>Generate &amp; Test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~ Opposite of Intelligence 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AIM : 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Survey - Look at Neural Architecture Search from the eyes of MCMC.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4681175" y="1152475"/>
            <a:ext cx="419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Neural Architecture Search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Random Search on NAS (Morphisms)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419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MCMC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MCMC for Deep Learning ~ Generative Models etc.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Obtain Bayesian Network DAG from data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Random Walks on Graphs, Sample Distr</a:t>
            </a:r>
            <a:r>
              <a:rPr lang="en-GB"/>
              <a:t>i</a:t>
            </a:r>
            <a:r>
              <a:rPr lang="en-GB"/>
              <a:t>butions … </a:t>
            </a:r>
            <a:endParaRPr/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SURVEY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419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MCMC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MCMC for Deep Learning ~ Generative Models etc.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Obtain Bayesian Network DAG from data 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B7B7B7"/>
                </a:solidFill>
              </a:rPr>
              <a:t>Random Walks on Graphs, Sample Distributions … 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4681175" y="1152475"/>
            <a:ext cx="419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Neural Architecture Search</a:t>
            </a:r>
            <a:r>
              <a:rPr b="1" lang="en-GB">
                <a:solidFill>
                  <a:srgbClr val="B7B7B7"/>
                </a:solidFill>
              </a:rPr>
              <a:t> </a:t>
            </a:r>
            <a:endParaRPr b="1"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Random Search on NAS morphism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Xie et. al : 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Exploring Randomly Wired Neural Networks for Image Recognition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SURVEY</a:t>
            </a:r>
            <a:endParaRPr sz="2000"/>
          </a:p>
        </p:txBody>
      </p:sp>
      <p:cxnSp>
        <p:nvCxnSpPr>
          <p:cNvPr id="99" name="Google Shape;99;p19"/>
          <p:cNvCxnSpPr/>
          <p:nvPr/>
        </p:nvCxnSpPr>
        <p:spPr>
          <a:xfrm>
            <a:off x="1399313" y="1394607"/>
            <a:ext cx="3333300" cy="2479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9"/>
          <p:cNvCxnSpPr/>
          <p:nvPr/>
        </p:nvCxnSpPr>
        <p:spPr>
          <a:xfrm flipH="1">
            <a:off x="4740925" y="1609400"/>
            <a:ext cx="33900" cy="228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AIM : 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trike="sngStrike"/>
              <a:t>Survey - </a:t>
            </a:r>
            <a:r>
              <a:rPr lang="en-GB" strike="sngStrike"/>
              <a:t>Look at Neural Architecture Search from the eyes of MCMC.</a:t>
            </a:r>
            <a:endParaRPr strike="sngStrike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Gain insights about importance of random wiring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Analyze Xie et. al, Agree/Disagree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Report Results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Write down some ideas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Importance of Random Wiring 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Brain Wiring : </a:t>
            </a:r>
            <a:r>
              <a:rPr lang="en-GB"/>
              <a:t>Innate abilities are decoupled from the ones learnt in their lifetimes.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Weight initialization </a:t>
            </a:r>
            <a:r>
              <a:rPr lang="en-GB"/>
              <a:t>has minimal effect on one-shot NAS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/>
              <a:t>Small-world </a:t>
            </a:r>
            <a:r>
              <a:rPr lang="en-GB"/>
              <a:t>Assumption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